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8" r:id="rId2"/>
    <p:sldId id="275" r:id="rId3"/>
    <p:sldId id="406" r:id="rId4"/>
    <p:sldId id="352" r:id="rId5"/>
    <p:sldId id="353" r:id="rId6"/>
    <p:sldId id="408" r:id="rId7"/>
    <p:sldId id="357" r:id="rId8"/>
    <p:sldId id="355" r:id="rId9"/>
    <p:sldId id="372" r:id="rId10"/>
    <p:sldId id="407" r:id="rId11"/>
    <p:sldId id="356" r:id="rId12"/>
    <p:sldId id="361" r:id="rId13"/>
    <p:sldId id="405" r:id="rId14"/>
    <p:sldId id="365" r:id="rId15"/>
    <p:sldId id="359" r:id="rId16"/>
    <p:sldId id="413" r:id="rId17"/>
    <p:sldId id="434" r:id="rId18"/>
    <p:sldId id="360" r:id="rId19"/>
    <p:sldId id="433" r:id="rId20"/>
    <p:sldId id="366" r:id="rId21"/>
    <p:sldId id="363" r:id="rId22"/>
    <p:sldId id="451" r:id="rId23"/>
    <p:sldId id="404" r:id="rId24"/>
    <p:sldId id="435" r:id="rId25"/>
    <p:sldId id="440" r:id="rId26"/>
    <p:sldId id="437" r:id="rId27"/>
    <p:sldId id="368" r:id="rId28"/>
    <p:sldId id="438" r:id="rId29"/>
    <p:sldId id="369" r:id="rId30"/>
    <p:sldId id="439" r:id="rId31"/>
    <p:sldId id="370" r:id="rId32"/>
    <p:sldId id="376" r:id="rId33"/>
    <p:sldId id="379" r:id="rId34"/>
    <p:sldId id="381" r:id="rId35"/>
    <p:sldId id="452" r:id="rId36"/>
    <p:sldId id="403" r:id="rId37"/>
    <p:sldId id="443" r:id="rId38"/>
    <p:sldId id="442" r:id="rId39"/>
    <p:sldId id="444" r:id="rId40"/>
    <p:sldId id="446" r:id="rId41"/>
    <p:sldId id="382" r:id="rId42"/>
    <p:sldId id="445" r:id="rId43"/>
    <p:sldId id="384" r:id="rId44"/>
    <p:sldId id="455" r:id="rId45"/>
    <p:sldId id="420" r:id="rId46"/>
    <p:sldId id="385" r:id="rId47"/>
    <p:sldId id="386" r:id="rId48"/>
    <p:sldId id="409" r:id="rId49"/>
    <p:sldId id="453" r:id="rId50"/>
    <p:sldId id="447" r:id="rId51"/>
    <p:sldId id="448" r:id="rId52"/>
    <p:sldId id="449" r:id="rId53"/>
    <p:sldId id="450" r:id="rId54"/>
    <p:sldId id="454" r:id="rId55"/>
    <p:sldId id="396" r:id="rId56"/>
    <p:sldId id="398" r:id="rId57"/>
    <p:sldId id="399" r:id="rId58"/>
    <p:sldId id="400" r:id="rId59"/>
    <p:sldId id="426" r:id="rId60"/>
    <p:sldId id="411" r:id="rId61"/>
    <p:sldId id="412" r:id="rId62"/>
    <p:sldId id="414" r:id="rId63"/>
    <p:sldId id="424" r:id="rId64"/>
    <p:sldId id="418" r:id="rId65"/>
    <p:sldId id="419" r:id="rId66"/>
    <p:sldId id="427" r:id="rId67"/>
    <p:sldId id="415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 autoAdjust="0"/>
    <p:restoredTop sz="80917" autoAdjust="0"/>
  </p:normalViewPr>
  <p:slideViewPr>
    <p:cSldViewPr snapToGrid="0">
      <p:cViewPr varScale="1">
        <p:scale>
          <a:sx n="113" d="100"/>
          <a:sy n="113" d="100"/>
        </p:scale>
        <p:origin x="16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2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0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4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6.jpe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6143/CS-GY 6923:  </a:t>
            </a:r>
            <a:r>
              <a:rPr lang="en-US" dirty="0"/>
              <a:t>Introduction to machine learning</a:t>
            </a:r>
          </a:p>
          <a:p>
            <a:r>
              <a:rPr lang="en-US" dirty="0"/>
              <a:t>Prof. Pei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Mathematically: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marg</m:t>
                    </m:r>
                    <m:r>
                      <m:rPr>
                        <m:nor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unif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=[−4, 1,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Gets 93% accuracy with just 2 features!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  <a:blipFill>
                <a:blip r:embed="rId2"/>
                <a:stretch>
                  <a:fillRect l="-3057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06DC6-207E-4563-A7D7-13E42DA7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6" y="1549544"/>
            <a:ext cx="3864078" cy="2738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51" y="1594762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486" y="1580841"/>
            <a:ext cx="4788333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 for today: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use all 10 features?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fit an optimal linear classifier?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What is optimal?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1563004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Separability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s-E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if:</a:t>
                </a:r>
                <a:br>
                  <a:rPr lang="en-US" dirty="0"/>
                </a:br>
                <a:r>
                  <a:rPr lang="en-US" i="1" dirty="0"/>
                  <a:t>there is a linear classifier that makes no errors on the training data</a:t>
                </a:r>
              </a:p>
              <a:p>
                <a:r>
                  <a:rPr lang="en-US" dirty="0"/>
                  <a:t>Visually:  You can draw a line between the points</a:t>
                </a:r>
              </a:p>
              <a:p>
                <a:r>
                  <a:rPr lang="en-US" dirty="0"/>
                  <a:t>Mathematically: 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0BD117-4543-41A1-BDCC-7CD0A9484680}"/>
              </a:ext>
            </a:extLst>
          </p:cNvPr>
          <p:cNvSpPr/>
          <p:nvPr/>
        </p:nvSpPr>
        <p:spPr>
          <a:xfrm>
            <a:off x="9867724" y="2137064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A0638-0F34-488B-A5D5-21BE75BAF5C5}"/>
              </a:ext>
            </a:extLst>
          </p:cNvPr>
          <p:cNvSpPr/>
          <p:nvPr/>
        </p:nvSpPr>
        <p:spPr>
          <a:xfrm>
            <a:off x="10283536" y="201237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25FFC0-61C4-415D-93EE-56FF491F85F8}"/>
              </a:ext>
            </a:extLst>
          </p:cNvPr>
          <p:cNvSpPr/>
          <p:nvPr/>
        </p:nvSpPr>
        <p:spPr>
          <a:xfrm>
            <a:off x="10148454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27A95F-A43E-461D-8D5E-35BF50BE5172}"/>
              </a:ext>
            </a:extLst>
          </p:cNvPr>
          <p:cNvSpPr/>
          <p:nvPr/>
        </p:nvSpPr>
        <p:spPr>
          <a:xfrm>
            <a:off x="10747663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E6208E-1BC5-43D0-A991-7FA6BF58CC3C}"/>
              </a:ext>
            </a:extLst>
          </p:cNvPr>
          <p:cNvSpPr/>
          <p:nvPr/>
        </p:nvSpPr>
        <p:spPr>
          <a:xfrm>
            <a:off x="10283536" y="287828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B66DEC-7531-42C8-A514-1D2AF2376BC9}"/>
              </a:ext>
            </a:extLst>
          </p:cNvPr>
          <p:cNvSpPr/>
          <p:nvPr/>
        </p:nvSpPr>
        <p:spPr>
          <a:xfrm>
            <a:off x="10228118" y="2244437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DA6539-4AD9-44A2-B6F6-3FBAB34E9981}"/>
              </a:ext>
            </a:extLst>
          </p:cNvPr>
          <p:cNvSpPr/>
          <p:nvPr/>
        </p:nvSpPr>
        <p:spPr>
          <a:xfrm>
            <a:off x="9384371" y="3390899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A777DE-FE17-487C-945C-3130106FDD06}"/>
              </a:ext>
            </a:extLst>
          </p:cNvPr>
          <p:cNvSpPr/>
          <p:nvPr/>
        </p:nvSpPr>
        <p:spPr>
          <a:xfrm>
            <a:off x="9001498" y="417714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6685C5-2144-485B-9A15-78453FCCFA87}"/>
              </a:ext>
            </a:extLst>
          </p:cNvPr>
          <p:cNvSpPr/>
          <p:nvPr/>
        </p:nvSpPr>
        <p:spPr>
          <a:xfrm>
            <a:off x="9665101" y="3730336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52946-2342-494C-AF8C-D81047CC16AD}"/>
              </a:ext>
            </a:extLst>
          </p:cNvPr>
          <p:cNvSpPr/>
          <p:nvPr/>
        </p:nvSpPr>
        <p:spPr>
          <a:xfrm>
            <a:off x="9384371" y="309995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92D35E-E1A7-4411-AE7E-82AAE51D8DC9}"/>
              </a:ext>
            </a:extLst>
          </p:cNvPr>
          <p:cNvSpPr/>
          <p:nvPr/>
        </p:nvSpPr>
        <p:spPr>
          <a:xfrm>
            <a:off x="9800183" y="4132118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15156B-F052-463F-89FE-4EFF87B29886}"/>
              </a:ext>
            </a:extLst>
          </p:cNvPr>
          <p:cNvSpPr/>
          <p:nvPr/>
        </p:nvSpPr>
        <p:spPr>
          <a:xfrm>
            <a:off x="10228118" y="4537662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68B540-9282-4289-B53D-385D6D66616E}"/>
              </a:ext>
            </a:extLst>
          </p:cNvPr>
          <p:cNvSpPr/>
          <p:nvPr/>
        </p:nvSpPr>
        <p:spPr>
          <a:xfrm>
            <a:off x="10612581" y="3730336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184FA9-784F-42AD-9D23-C2C594EDF764}"/>
              </a:ext>
            </a:extLst>
          </p:cNvPr>
          <p:cNvCxnSpPr/>
          <p:nvPr/>
        </p:nvCxnSpPr>
        <p:spPr>
          <a:xfrm>
            <a:off x="9348350" y="1887682"/>
            <a:ext cx="1580602" cy="349164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CEF0D1-0E87-4F2E-A929-8667FD9A22A0}"/>
              </a:ext>
            </a:extLst>
          </p:cNvPr>
          <p:cNvCxnSpPr/>
          <p:nvPr/>
        </p:nvCxnSpPr>
        <p:spPr>
          <a:xfrm flipV="1">
            <a:off x="10680122" y="4537662"/>
            <a:ext cx="645969" cy="2733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/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1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76164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D6F09-A6C7-4CA1-8FF9-DA77CDFB2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82867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Decision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classification 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estimate class label 0 or 1</a:t>
                </a:r>
              </a:p>
              <a:p>
                <a:pPr lvl="1"/>
                <a:r>
                  <a:rPr lang="en-US" dirty="0"/>
                  <a:t>Ex:  cat vs. dog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class label: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Image is a dog!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conditional probability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is between 0 and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)=0.9⇒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i="1" dirty="0"/>
                  <a:t>Given this image, there is a 90% chance it is a dog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6" name="Picture 2" descr="Image Classifier - Cats🐱 vs Dogs🐶 | by Greg Surma | Towards Data Science">
            <a:extLst>
              <a:ext uri="{FF2B5EF4-FFF2-40B4-BE49-F238E27FC236}">
                <a16:creationId xmlns:a16="http://schemas.microsoft.com/office/drawing/2014/main" id="{82A74B18-1D5E-4976-AACE-E8E2DB2F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535" y="248675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/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Cat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blipFill>
                <a:blip r:embed="rId4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/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Dog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blipFill>
                <a:blip r:embed="rId5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Soft Decision Classifiers?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403-003B-4E8F-8AEC-BF5C97C8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most problems, classifiers make errors</a:t>
            </a:r>
          </a:p>
          <a:p>
            <a:r>
              <a:rPr lang="en-US" dirty="0"/>
              <a:t>Example:  Is the digit a 5 or 6?</a:t>
            </a:r>
          </a:p>
          <a:p>
            <a:pPr lvl="1"/>
            <a:r>
              <a:rPr lang="en-US" dirty="0"/>
              <a:t>Hard decision makes decision with certainty</a:t>
            </a:r>
          </a:p>
          <a:p>
            <a:pPr lvl="1"/>
            <a:r>
              <a:rPr lang="en-US" dirty="0"/>
              <a:t>But the decision can be wrong</a:t>
            </a:r>
          </a:p>
          <a:p>
            <a:r>
              <a:rPr lang="en-US" dirty="0"/>
              <a:t>Soft decision classifiers recognize this uncertainty</a:t>
            </a:r>
          </a:p>
          <a:p>
            <a:endParaRPr lang="en-US" dirty="0"/>
          </a:p>
          <a:p>
            <a:r>
              <a:rPr lang="en-US" dirty="0"/>
              <a:t>Easier to train soft decision classifier</a:t>
            </a:r>
          </a:p>
          <a:p>
            <a:pPr lvl="1"/>
            <a:r>
              <a:rPr lang="en-US" dirty="0"/>
              <a:t>Allows for error in training data</a:t>
            </a:r>
          </a:p>
          <a:p>
            <a:pPr lvl="1"/>
            <a:r>
              <a:rPr lang="en-US" dirty="0"/>
              <a:t>See next section</a:t>
            </a:r>
          </a:p>
          <a:p>
            <a:r>
              <a:rPr lang="en-US" dirty="0"/>
              <a:t>Provides a confidence measure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B3885-48B5-4A52-B876-13AD0A761EEC}"/>
              </a:ext>
            </a:extLst>
          </p:cNvPr>
          <p:cNvSpPr txBox="1"/>
          <p:nvPr/>
        </p:nvSpPr>
        <p:spPr>
          <a:xfrm>
            <a:off x="9041881" y="2881873"/>
            <a:ext cx="146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</a:t>
            </a:r>
          </a:p>
          <a:p>
            <a:r>
              <a:rPr lang="en-US" dirty="0"/>
              <a:t>Digit = 6!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A3F3D-1459-4F8C-B752-3DA43299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30" y="2497797"/>
            <a:ext cx="1436544" cy="1423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29374-7727-4B80-83AB-D2884EAA751C}"/>
              </a:ext>
            </a:extLst>
          </p:cNvPr>
          <p:cNvSpPr txBox="1"/>
          <p:nvPr/>
        </p:nvSpPr>
        <p:spPr>
          <a:xfrm>
            <a:off x="9046905" y="4458642"/>
            <a:ext cx="29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r>
              <a:rPr lang="en-US" dirty="0"/>
              <a:t>Digit = 5 with probability 30%</a:t>
            </a:r>
          </a:p>
          <a:p>
            <a:r>
              <a:rPr lang="en-US" dirty="0"/>
              <a:t>Digit = 6 with probability 70%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F62EB-95E8-4291-AB0F-95F11052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54" y="4276195"/>
            <a:ext cx="1436544" cy="1423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25447-8F10-4570-88AD-09CF1B83C5ED}"/>
              </a:ext>
            </a:extLst>
          </p:cNvPr>
          <p:cNvSpPr txBox="1"/>
          <p:nvPr/>
        </p:nvSpPr>
        <p:spPr>
          <a:xfrm>
            <a:off x="7390779" y="1882332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digit = 5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FD3D0-2C61-4B8B-B131-9D65CCA87477}"/>
              </a:ext>
            </a:extLst>
          </p:cNvPr>
          <p:cNvSpPr txBox="1"/>
          <p:nvPr/>
        </p:nvSpPr>
        <p:spPr>
          <a:xfrm>
            <a:off x="7390779" y="1567535"/>
            <a:ext cx="295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MNIST dataset </a:t>
            </a:r>
          </a:p>
        </p:txBody>
      </p:sp>
    </p:spTree>
    <p:extLst>
      <p:ext uri="{BB962C8B-B14F-4D97-AF65-F5344CB8AC3E}">
        <p14:creationId xmlns:p14="http://schemas.microsoft.com/office/powerpoint/2010/main" val="33375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linear classifier</a:t>
                </a:r>
              </a:p>
              <a:p>
                <a:pPr lvl="1"/>
                <a:r>
                  <a:rPr lang="en-US" dirty="0"/>
                  <a:t>Predict a class label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soft decision classifier</a:t>
                </a:r>
              </a:p>
              <a:p>
                <a:pPr lvl="1"/>
                <a:r>
                  <a:rPr lang="en-US" dirty="0"/>
                  <a:t>Predict a probability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  <a:blipFill>
                <a:blip r:embed="rId2"/>
                <a:stretch>
                  <a:fillRect l="-1455" t="-1556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1F19B-DF70-4F04-8D7C-05874F7292F0}"/>
              </a:ext>
            </a:extLst>
          </p:cNvPr>
          <p:cNvGrpSpPr/>
          <p:nvPr/>
        </p:nvGrpSpPr>
        <p:grpSpPr>
          <a:xfrm>
            <a:off x="7231706" y="1549222"/>
            <a:ext cx="3863014" cy="2108519"/>
            <a:chOff x="7231706" y="1549222"/>
            <a:chExt cx="3863014" cy="2108519"/>
          </a:xfrm>
        </p:grpSpPr>
        <p:pic>
          <p:nvPicPr>
            <p:cNvPr id="6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3FCCAE09-9BEE-46D0-8E56-58016B369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31706" y="2160630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7B811B4E-AAF1-454D-8E85-CD94A78DF7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45929" y="2160630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/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C1069A-6CC3-4079-840C-9EFDB315A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808"/>
            <a:stretch/>
          </p:blipFill>
          <p:spPr>
            <a:xfrm>
              <a:off x="8084525" y="1549222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/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r="-16667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015FA5-2F11-4C58-BFB0-D9B00EE3ACC4}"/>
              </a:ext>
            </a:extLst>
          </p:cNvPr>
          <p:cNvGrpSpPr/>
          <p:nvPr/>
        </p:nvGrpSpPr>
        <p:grpSpPr>
          <a:xfrm>
            <a:off x="7256185" y="3679619"/>
            <a:ext cx="3863014" cy="2472968"/>
            <a:chOff x="7256185" y="3679619"/>
            <a:chExt cx="3863014" cy="247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B945B6-6A85-4CEB-B9A8-D2A2CA962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970" b="3837"/>
            <a:stretch/>
          </p:blipFill>
          <p:spPr>
            <a:xfrm>
              <a:off x="8128684" y="4032481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/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49A7FEB4-402A-4C9E-9F9F-9A4D3A05B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56185" y="4655112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E570C711-67E1-4075-963B-AC3E51F5C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70408" y="4655112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/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80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38DA-2169-4D49-B840-05A4A43B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Classification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A5C4-A06A-41CA-938B-E8B23D598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87236"/>
            <a:ext cx="5116484" cy="40818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decision:</a:t>
            </a:r>
          </a:p>
          <a:p>
            <a:pPr lvl="1"/>
            <a:r>
              <a:rPr lang="en-US" dirty="0"/>
              <a:t>Divides space into two half-space</a:t>
            </a:r>
          </a:p>
          <a:p>
            <a:pPr lvl="1"/>
            <a:r>
              <a:rPr lang="en-US" dirty="0"/>
              <a:t>One for each class label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pPr lvl="1"/>
            <a:r>
              <a:rPr lang="en-US" dirty="0"/>
              <a:t>Gradual transition for probability 0 to 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83E81-2782-4C1A-B851-575409F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51757-C77F-4212-B589-22199362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19" y="1638043"/>
            <a:ext cx="2881745" cy="43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0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easily extended to multiple classes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Two parameters: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r>
                  <a:rPr lang="en-US" dirty="0"/>
                  <a:t>Step 1:  Create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functions. </a:t>
                </a:r>
                <a:br>
                  <a:rPr lang="es-E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scores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logits</a:t>
                </a:r>
              </a:p>
              <a:p>
                <a:r>
                  <a:rPr lang="en-US" b="0" dirty="0"/>
                  <a:t>Step 2:  Predict probabilities via </a:t>
                </a:r>
                <a:r>
                  <a:rPr lang="en-U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softmax</a:t>
                </a:r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3F34-ACD0-4600-B530-7C4B4AB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Suppose:</a:t>
                </a:r>
              </a:p>
              <a:p>
                <a:pPr lvl="1"/>
                <a:r>
                  <a:rPr lang="en-US" dirty="0"/>
                  <a:t>Three class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∈{0,1,2}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logits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−1, 0, 2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0.36, 1, 7.36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probabilities: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≈0.042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114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844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33D9B-BAE3-4BB2-A1BC-E95388E3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966B52-8E18-4CC6-BBCB-F4251F858B3B}"/>
              </a:ext>
            </a:extLst>
          </p:cNvPr>
          <p:cNvGrpSpPr/>
          <p:nvPr/>
        </p:nvGrpSpPr>
        <p:grpSpPr>
          <a:xfrm>
            <a:off x="6440581" y="2451647"/>
            <a:ext cx="4642692" cy="3236408"/>
            <a:chOff x="6440581" y="2451647"/>
            <a:chExt cx="4642692" cy="32364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EF6BB-044E-4866-9A99-35035E0C6CB6}"/>
                </a:ext>
              </a:extLst>
            </p:cNvPr>
            <p:cNvSpPr txBox="1"/>
            <p:nvPr/>
          </p:nvSpPr>
          <p:spPr>
            <a:xfrm>
              <a:off x="8488168" y="5318723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 label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D67BDE-6643-40F0-9C7A-5BEA014E2911}"/>
                </a:ext>
              </a:extLst>
            </p:cNvPr>
            <p:cNvSpPr txBox="1"/>
            <p:nvPr/>
          </p:nvSpPr>
          <p:spPr>
            <a:xfrm rot="16200000">
              <a:off x="6000973" y="3715060"/>
              <a:ext cx="1248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E768D8-46EB-45AD-B2D8-E0C69B499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9913" y="2451647"/>
              <a:ext cx="4273360" cy="2867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5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6B10D-A84D-4D15-A681-ABE709CC2A34}"/>
              </a:ext>
            </a:extLst>
          </p:cNvPr>
          <p:cNvSpPr txBox="1"/>
          <p:nvPr/>
        </p:nvSpPr>
        <p:spPr>
          <a:xfrm>
            <a:off x="9489932" y="4735679"/>
            <a:ext cx="13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label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826EA-F2EA-46D7-9C24-4292DCDD715C}"/>
              </a:ext>
            </a:extLst>
          </p:cNvPr>
          <p:cNvSpPr txBox="1"/>
          <p:nvPr/>
        </p:nvSpPr>
        <p:spPr>
          <a:xfrm rot="16200000">
            <a:off x="7265971" y="3217601"/>
            <a:ext cx="1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338C-5A58-4773-9F85-EEC4D1BF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031" y="2393006"/>
            <a:ext cx="3491740" cy="2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89152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890BB-A5EA-4FC9-B044-E675D19D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05370"/>
            <a:ext cx="103536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03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Fit Logistic Models?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logistic model</a:t>
                </a:r>
                <a:r>
                  <a:rPr lang="en-US" dirty="0"/>
                  <a:t>:  Given </a:t>
                </a:r>
                <a:r>
                  <a:rPr lang="en-US" i="1" dirty="0"/>
                  <a:t>new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predict class probability via:</a:t>
                </a:r>
                <a:endParaRPr lang="en-US" b="1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1" dirty="0"/>
              </a:p>
              <a:p>
                <a:pPr lvl="1"/>
                <a:r>
                  <a:rPr lang="en-US" dirty="0"/>
                  <a:t>Sigmoid: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Learn 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from the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112E9-4C93-4FB1-B0DF-4D65E21D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652" y="2214339"/>
            <a:ext cx="3427595" cy="2429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99EEC9-35AF-4BD2-81D8-C2CDE87C024A}"/>
              </a:ext>
            </a:extLst>
          </p:cNvPr>
          <p:cNvSpPr txBox="1"/>
          <p:nvPr/>
        </p:nvSpPr>
        <p:spPr>
          <a:xfrm>
            <a:off x="9145913" y="460463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08D03-C6AA-4643-BFFA-DF65D1D62511}"/>
              </a:ext>
            </a:extLst>
          </p:cNvPr>
          <p:cNvGrpSpPr/>
          <p:nvPr/>
        </p:nvGrpSpPr>
        <p:grpSpPr>
          <a:xfrm>
            <a:off x="8219974" y="3158836"/>
            <a:ext cx="1527464" cy="1190640"/>
            <a:chOff x="8219974" y="3158836"/>
            <a:chExt cx="1527464" cy="119064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8DE136-6499-4C4F-9681-903A09C99A87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314700"/>
              <a:ext cx="1277317" cy="101652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B9F0D8-4C39-42CE-B857-BF2EF6F15208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158836"/>
              <a:ext cx="996762" cy="1172384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9D32A9-058B-456F-9270-39476623B0E0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3429000"/>
              <a:ext cx="1517838" cy="920476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9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1730258" y="4970627"/>
            <a:ext cx="5460251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CFD4D3-B943-4142-B300-2F16F58DABC0}"/>
              </a:ext>
            </a:extLst>
          </p:cNvPr>
          <p:cNvSpPr/>
          <p:nvPr/>
        </p:nvSpPr>
        <p:spPr>
          <a:xfrm>
            <a:off x="1818409" y="1943100"/>
            <a:ext cx="7647709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From the logistic model, we can derive: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= Probability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are the data matrices for all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training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the vector of parameters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Key idea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is higher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data is a better match with the parameters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Principle</a:t>
                </a:r>
                <a:r>
                  <a:rPr lang="es-ES" dirty="0"/>
                  <a:t>:  </a:t>
                </a:r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Find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i="1" dirty="0"/>
                  <a:t> to maximize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0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6FD3A6-19D1-432D-9036-44CE6D9D4E2E}"/>
              </a:ext>
            </a:extLst>
          </p:cNvPr>
          <p:cNvSpPr/>
          <p:nvPr/>
        </p:nvSpPr>
        <p:spPr>
          <a:xfrm>
            <a:off x="2628900" y="2421082"/>
            <a:ext cx="6878782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 with 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MLE for logistic model is equivalent to minimizing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 the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prove below this is equivalent to maximizing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Provides a simple cost function to minimize for fitting</a:t>
                </a:r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implicitly function of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7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</a:t>
            </a:r>
          </a:p>
          <a:p>
            <a:pPr lvl="1"/>
            <a:r>
              <a:rPr lang="en-US" dirty="0"/>
              <a:t>Also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Each term has cost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negative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positive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34F0F-351E-405A-972B-D45D93B4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19" y="2727923"/>
            <a:ext cx="4400550" cy="2590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212880A-0530-462D-84AD-2D8E38FA2237}"/>
              </a:ext>
            </a:extLst>
          </p:cNvPr>
          <p:cNvSpPr/>
          <p:nvPr/>
        </p:nvSpPr>
        <p:spPr>
          <a:xfrm rot="10800000">
            <a:off x="7716805" y="5318723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/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blipFill>
                <a:blip r:embed="rId4"/>
                <a:stretch>
                  <a:fillRect l="-25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5631363C-FB5E-4097-986B-D73B2268410F}"/>
              </a:ext>
            </a:extLst>
          </p:cNvPr>
          <p:cNvSpPr/>
          <p:nvPr/>
        </p:nvSpPr>
        <p:spPr>
          <a:xfrm>
            <a:off x="10155206" y="5381182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/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blipFill>
                <a:blip r:embed="rId5"/>
                <a:stretch>
                  <a:fillRect l="-223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307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4447309" y="3529444"/>
            <a:ext cx="3034145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</a:t>
            </a:r>
            <a:r>
              <a:rPr lang="en-US" dirty="0"/>
              <a:t>LE Using Argmax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write the MLE using argmax</a:t>
                </a:r>
              </a:p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b="0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b="0" dirty="0"/>
                  <a:t>Likelihood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Then, MLE is equivalent to: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i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Equivalent to saying find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8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</p:spPr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  <a:blipFill>
                <a:blip r:embed="rId2"/>
                <a:stretch>
                  <a:fillRect l="-192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9703A3-7F77-42F8-B145-E43CED3EAFE6}"/>
              </a:ext>
            </a:extLst>
          </p:cNvPr>
          <p:cNvGrpSpPr/>
          <p:nvPr/>
        </p:nvGrpSpPr>
        <p:grpSpPr>
          <a:xfrm>
            <a:off x="7842538" y="1887340"/>
            <a:ext cx="3676650" cy="2900271"/>
            <a:chOff x="7842538" y="1887340"/>
            <a:chExt cx="3676650" cy="29002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372544-E7BC-4A54-948A-615BA938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2538" y="2215861"/>
              <a:ext cx="3676650" cy="2571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9F531A-3964-4EA7-8FF8-30760487CECC}"/>
                </a:ext>
              </a:extLst>
            </p:cNvPr>
            <p:cNvSpPr txBox="1"/>
            <p:nvPr/>
          </p:nvSpPr>
          <p:spPr>
            <a:xfrm>
              <a:off x="8480887" y="1887340"/>
              <a:ext cx="2399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Negative Log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4A3F-3E40-464A-A077-DB3DD18E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F84B3-DBDF-F946-8644-0C3A5BBB55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The cross-entropy of the distribution  q  relative to a distribution  is defined as follows:</a:t>
                </a:r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Similar to entropy of a distribution: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It measures the difference in distribution p and q</a:t>
                </a:r>
              </a:p>
              <a:p>
                <a:pPr lvl="1"/>
                <a:r>
                  <a:rPr lang="en-US" sz="2400" dirty="0"/>
                  <a:t>Cross-entropy is minimum when two distribution are equal</a:t>
                </a:r>
              </a:p>
              <a:p>
                <a:pPr lvl="1"/>
                <a:r>
                  <a:rPr lang="en-US" sz="2400" dirty="0"/>
                  <a:t>Otherwise, it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/>
                  <a:t>+ Divergence between p and q (</a:t>
                </a:r>
                <a:r>
                  <a:rPr lang="en-US" sz="2400" dirty="0" err="1"/>
                  <a:t>Kullback</a:t>
                </a:r>
                <a:r>
                  <a:rPr lang="en-US" sz="2400" dirty="0"/>
                  <a:t>–</a:t>
                </a:r>
                <a:r>
                  <a:rPr lang="en-US" sz="2400" dirty="0" err="1"/>
                  <a:t>Leibler</a:t>
                </a:r>
                <a:r>
                  <a:rPr lang="en-US" sz="2400" dirty="0"/>
                  <a:t>)</a:t>
                </a:r>
              </a:p>
              <a:p>
                <a:pPr marL="201168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F84B3-DBDF-F946-8644-0C3A5BBB5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18" t="-2339" r="-2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6F26-B0E1-C744-BDE3-7C668CA3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86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Loss = 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754BF5-76F6-4AF9-8C5B-DE810CBAF50B}"/>
              </a:ext>
            </a:extLst>
          </p:cNvPr>
          <p:cNvSpPr/>
          <p:nvPr/>
        </p:nvSpPr>
        <p:spPr>
          <a:xfrm>
            <a:off x="3283527" y="3657599"/>
            <a:ext cx="5538355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multi-class classification, 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categorial cross-entropy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prove this with some algebra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Numerical methods</a:t>
                </a:r>
                <a:r>
                  <a:rPr lang="en-US" dirty="0"/>
                  <a:t>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unit: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2" y="3693924"/>
            <a:ext cx="4952307" cy="2305050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2F075-C14B-435A-B069-442F83440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1" r="-229"/>
          <a:stretch/>
        </p:blipFill>
        <p:spPr>
          <a:xfrm>
            <a:off x="1097280" y="1526298"/>
            <a:ext cx="7121929" cy="1311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487E4-4A69-47C4-B8B4-05FED3EC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37322"/>
            <a:ext cx="43719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Returning to the breast cancer dataset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0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</p:spPr>
            <p:txBody>
              <a:bodyPr/>
              <a:lstStyle/>
              <a:p>
                <a:r>
                  <a:rPr lang="en-US" dirty="0"/>
                  <a:t>Get the two variables</a:t>
                </a:r>
              </a:p>
              <a:p>
                <a:r>
                  <a:rPr lang="en-US" dirty="0"/>
                  <a:t>Scale, fit and test</a:t>
                </a:r>
              </a:p>
              <a:p>
                <a:r>
                  <a:rPr lang="en-US" dirty="0"/>
                  <a:t>Regularization note for </a:t>
                </a:r>
                <a:r>
                  <a:rPr lang="en-US" dirty="0" err="1"/>
                  <a:t>sklearn</a:t>
                </a:r>
                <a:endParaRPr lang="en-US" dirty="0"/>
              </a:p>
              <a:p>
                <a:pPr lvl="1"/>
                <a:r>
                  <a:rPr lang="en-US" dirty="0"/>
                  <a:t>Always performs regularized regression:</a:t>
                </a:r>
              </a:p>
              <a:p>
                <a:pPr lvl="1"/>
                <a:r>
                  <a:rPr lang="en-US" dirty="0"/>
                  <a:t>Minimizes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Negative log likelihood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regularization term (like Ridge)</a:t>
                </a:r>
              </a:p>
              <a:p>
                <a:pPr lvl="1"/>
                <a:r>
                  <a:rPr lang="en-US" dirty="0"/>
                  <a:t>Used for numerical stability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  <a:blipFill>
                <a:blip r:embed="rId2"/>
                <a:stretch>
                  <a:fillRect l="-319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5F131-8A84-46F4-AF03-B77C26C5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2" y="1454728"/>
            <a:ext cx="3031614" cy="111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88C2A-E852-4709-87C6-7F24AE59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88" y="2766578"/>
            <a:ext cx="2944093" cy="662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C98DA-69E3-4308-BBEC-3A3D133B9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1" y="3679005"/>
            <a:ext cx="4998720" cy="626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8A471-B121-47F0-AC98-25B94BD6D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83" y="4665467"/>
            <a:ext cx="4290358" cy="11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1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Decision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</p:spPr>
            <p:txBody>
              <a:bodyPr/>
              <a:lstStyle/>
              <a:p>
                <a:r>
                  <a:rPr lang="en-US" dirty="0"/>
                  <a:t>Probability output:</a:t>
                </a:r>
              </a:p>
              <a:p>
                <a:pPr lvl="1"/>
                <a:r>
                  <a:rPr lang="en-US" dirty="0"/>
                  <a:t>Smooth value from 0 to 1</a:t>
                </a:r>
              </a:p>
              <a:p>
                <a:r>
                  <a:rPr lang="en-US" dirty="0"/>
                  <a:t>Class decision: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Decision boundary is a line</a:t>
                </a:r>
              </a:p>
              <a:p>
                <a:pPr lvl="1"/>
                <a:r>
                  <a:rPr lang="en-US" dirty="0"/>
                  <a:t>Similar to what we manually selected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  <a:blipFill>
                <a:blip r:embed="rId2"/>
                <a:stretch>
                  <a:fillRect l="-353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584C3-68E2-4487-BABD-D142A36B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7" y="1724025"/>
            <a:ext cx="60293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0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8901-E0ED-4AE8-AABC-2750233F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All 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7D62-BDC8-4346-843A-00C09A6A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254" y="1539277"/>
            <a:ext cx="4131425" cy="4329817"/>
          </a:xfrm>
        </p:spPr>
        <p:txBody>
          <a:bodyPr/>
          <a:lstStyle/>
          <a:p>
            <a:r>
              <a:rPr lang="en-US" dirty="0"/>
              <a:t>With all 10 variables:</a:t>
            </a:r>
          </a:p>
          <a:p>
            <a:pPr lvl="1"/>
            <a:r>
              <a:rPr lang="en-US" dirty="0"/>
              <a:t>Get 97% test accuracy</a:t>
            </a:r>
          </a:p>
          <a:p>
            <a:pPr lvl="1"/>
            <a:endParaRPr lang="en-US" dirty="0"/>
          </a:p>
          <a:p>
            <a:r>
              <a:rPr lang="en-US" dirty="0"/>
              <a:t>10-fold cross validation</a:t>
            </a:r>
          </a:p>
          <a:p>
            <a:pPr lvl="1"/>
            <a:r>
              <a:rPr lang="en-US" dirty="0"/>
              <a:t>Also in demo</a:t>
            </a:r>
          </a:p>
          <a:p>
            <a:pPr lvl="1"/>
            <a:r>
              <a:rPr lang="en-US" dirty="0"/>
              <a:t>Accuracy = 0.967</a:t>
            </a:r>
          </a:p>
          <a:p>
            <a:pPr lvl="1"/>
            <a:r>
              <a:rPr lang="en-US" dirty="0"/>
              <a:t>SE = 0.011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2B3D4-676D-44F8-98C5-DC000FD1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97802-1E43-455A-B037-277EF18C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539277"/>
            <a:ext cx="5695950" cy="149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09AC-9C31-429A-B280-707D8038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34" y="3034702"/>
            <a:ext cx="4019550" cy="264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4213D-143B-4C21-9453-7E04AF64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369" y="2923828"/>
            <a:ext cx="18669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50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982" y="4769426"/>
            <a:ext cx="4962697" cy="1229547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8FBE-CF1A-4078-AEDF-79F801EE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9418"/>
            <a:ext cx="8086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30" y="12805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https://github.com/pliugithub/MachineLearning/tree/master/unit06_logistic/breast_cancer.ipynb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489" y="2186073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10270</TotalTime>
  <Words>3842</Words>
  <Application>Microsoft Macintosh PowerPoint</Application>
  <PresentationFormat>Widescreen</PresentationFormat>
  <Paragraphs>652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Calibri</vt:lpstr>
      <vt:lpstr>Cambria Math</vt:lpstr>
      <vt:lpstr>Wingdings</vt:lpstr>
      <vt:lpstr>Retrospect</vt:lpstr>
      <vt:lpstr>Unit 6  Linear Classification &amp; Logistic Regression</vt:lpstr>
      <vt:lpstr>Learning Objectives</vt:lpstr>
      <vt:lpstr>Outline </vt:lpstr>
      <vt:lpstr>Diagnosing Breast Cancer</vt:lpstr>
      <vt:lpstr>Data</vt:lpstr>
      <vt:lpstr>Demo on Github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Outline </vt:lpstr>
      <vt:lpstr>Classification</vt:lpstr>
      <vt:lpstr>Linear Classifier</vt:lpstr>
      <vt:lpstr>Breast Cancer Example</vt:lpstr>
      <vt:lpstr>Breast Cancer Example</vt:lpstr>
      <vt:lpstr>Linear vs. Non-Linear</vt:lpstr>
      <vt:lpstr>Perfect Linear Separability</vt:lpstr>
      <vt:lpstr>Most Data not Perfectly Separable</vt:lpstr>
      <vt:lpstr>Non-Uniqueness</vt:lpstr>
      <vt:lpstr>In-Class Exercise</vt:lpstr>
      <vt:lpstr>Outline </vt:lpstr>
      <vt:lpstr>Hard vs. Soft Decision Classifiers</vt:lpstr>
      <vt:lpstr>Why Use Soft Decision Classifiers?</vt:lpstr>
      <vt:lpstr>Logistic Model for Binary Classification</vt:lpstr>
      <vt:lpstr>Logistic Model as a “Soft” Classifier</vt:lpstr>
      <vt:lpstr>Hard vs. Soft Classification in 2D</vt:lpstr>
      <vt:lpstr>Multi-Class Logistic Regression</vt:lpstr>
      <vt:lpstr>Softmax Example</vt:lpstr>
      <vt:lpstr>Softmax Properties</vt:lpstr>
      <vt:lpstr>Multi-Class Logistic Regression Decision Regions</vt:lpstr>
      <vt:lpstr>Transform Linear Models</vt:lpstr>
      <vt:lpstr>Using Transformed Features</vt:lpstr>
      <vt:lpstr>In-Class Exercise</vt:lpstr>
      <vt:lpstr>Outline </vt:lpstr>
      <vt:lpstr>How To Fit Logistic Models?</vt:lpstr>
      <vt:lpstr>Maximum Likelihood Principle</vt:lpstr>
      <vt:lpstr>Binary Cross Entropy</vt:lpstr>
      <vt:lpstr>Visualizing BCE</vt:lpstr>
      <vt:lpstr>Min and Argmin</vt:lpstr>
      <vt:lpstr>MLE Using Argmax</vt:lpstr>
      <vt:lpstr>Log Likelihood</vt:lpstr>
      <vt:lpstr>Cross Entropy</vt:lpstr>
      <vt:lpstr>Logistic Loss = Binary Cross Entropy</vt:lpstr>
      <vt:lpstr>Multi-Class Classification</vt:lpstr>
      <vt:lpstr>Gradient Calculations</vt:lpstr>
      <vt:lpstr>Numerical Optimization</vt:lpstr>
      <vt:lpstr>In-Class Exercise</vt:lpstr>
      <vt:lpstr>Outline </vt:lpstr>
      <vt:lpstr>Fitting Two Variables</vt:lpstr>
      <vt:lpstr>Visualizing the Decision Regions</vt:lpstr>
      <vt:lpstr>Fitting All The Variables</vt:lpstr>
      <vt:lpstr>In-Class Exercise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579</cp:revision>
  <cp:lastPrinted>2021-09-27T13:29:49Z</cp:lastPrinted>
  <dcterms:created xsi:type="dcterms:W3CDTF">2015-03-22T11:15:32Z</dcterms:created>
  <dcterms:modified xsi:type="dcterms:W3CDTF">2021-09-27T13:29:51Z</dcterms:modified>
</cp:coreProperties>
</file>